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257" r:id="rId5"/>
    <p:sldId id="258" r:id="rId6"/>
    <p:sldId id="329" r:id="rId7"/>
    <p:sldId id="259" r:id="rId8"/>
    <p:sldId id="277" r:id="rId9"/>
    <p:sldId id="260" r:id="rId10"/>
    <p:sldId id="358" r:id="rId11"/>
    <p:sldId id="359" r:id="rId12"/>
    <p:sldId id="384" r:id="rId13"/>
    <p:sldId id="353" r:id="rId14"/>
    <p:sldId id="406" r:id="rId15"/>
    <p:sldId id="407" r:id="rId16"/>
    <p:sldId id="408" r:id="rId17"/>
    <p:sldId id="409" r:id="rId18"/>
    <p:sldId id="410" r:id="rId19"/>
    <p:sldId id="411" r:id="rId20"/>
    <p:sldId id="278" r:id="rId21"/>
    <p:sldId id="282" r:id="rId22"/>
    <p:sldId id="283" r:id="rId23"/>
    <p:sldId id="285" r:id="rId24"/>
    <p:sldId id="328" r:id="rId25"/>
    <p:sldId id="261" r:id="rId26"/>
    <p:sldId id="356" r:id="rId27"/>
    <p:sldId id="385" r:id="rId28"/>
    <p:sldId id="317" r:id="rId29"/>
    <p:sldId id="263" r:id="rId30"/>
    <p:sldId id="276" r:id="rId31"/>
    <p:sldId id="273" r:id="rId32"/>
    <p:sldId id="284" r:id="rId33"/>
    <p:sldId id="269" r:id="rId34"/>
    <p:sldId id="270" r:id="rId35"/>
    <p:sldId id="271" r:id="rId36"/>
    <p:sldId id="272" r:id="rId37"/>
    <p:sldId id="279" r:id="rId3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39"/>
        <p:guide pos="2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5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5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2.jpe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0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9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0" y="487616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Superpixel in Loss Function</a:t>
            </a:r>
            <a:br>
              <a:rPr lang="de-DE" altLang="en-US"/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/>
                <a:gridCol w="546131"/>
                <a:gridCol w="546669"/>
                <a:gridCol w="546669"/>
                <a:gridCol w="546131"/>
                <a:gridCol w="546669"/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3</a:t>
            </a:r>
            <a:endParaRPr lang="de-DE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04048" y="155765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1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40079" y="3617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60241" y="32291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 bldLvl="0" animBg="1"/>
      <p:bldP spid="10" grpId="0" bldLvl="0" animBg="1"/>
      <p:bldP spid="13" grpId="0" bldLvl="0" animBg="1"/>
      <p:bldP spid="13" grpId="1" bldLvl="0" animBg="1"/>
      <p:bldP spid="15" grpId="0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Superpixel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Superpixel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Superpixel in Loss Function</a:t>
            </a:r>
            <a:br>
              <a:rPr lang="de-DE" altLang="en-US"/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Normals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1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2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118" grpId="0" bldLvl="0" animBg="1"/>
      <p:bldP spid="118" grpId="1" bldLvl="0" animBg="1"/>
      <p:bldP spid="1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338682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338682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79" r="3" b="13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/>
          <p:cNvSpPr txBox="1"/>
          <p:nvPr/>
        </p:nvSpPr>
        <p:spPr>
          <a:xfrm>
            <a:off x="418578" y="3162394"/>
            <a:ext cx="327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Calculated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Error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between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image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and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warped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image</a:t>
            </a:r>
            <a:endParaRPr lang="de-DE" b="0" dirty="0">
              <a:latin typeface="Cambria Math" panose="02040503050406030204" charset="0"/>
              <a:ea typeface="Cambria Math" panose="02040503050406030204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87" y="3022600"/>
            <a:ext cx="3352800" cy="838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bldLvl="0" animBg="1"/>
      <p:bldP spid="22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</a:t>
            </a:r>
            <a:r>
              <a:rPr lang="de-DE" altLang="en-US" dirty="0"/>
              <a:t>and</a:t>
            </a:r>
            <a:r>
              <a:rPr lang="en-US" dirty="0"/>
              <a:t> Goal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</a:t>
            </a:r>
            <a:r>
              <a:rPr lang="de-DE" altLang="en-US" dirty="0"/>
              <a:t>of Baseline CNN - Godart et. al 2019</a:t>
            </a:r>
            <a:endParaRPr lang="de-DE" altLang="en-US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Improvement Approaches </a:t>
            </a:r>
            <a:endParaRPr 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 err="1"/>
              <a:t>Arichtecture Modifications: Superpixel-Input and Normal to Depth Transformer</a:t>
            </a:r>
            <a:endParaRPr lang="de-DE" alt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/>
              <a:t>Lossfunction Modifications incl. Normals and Superpixel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dirty="0"/>
              <a:t>Results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 and </a:t>
            </a:r>
            <a:r>
              <a:rPr lang="de-DE" altLang="en-US" dirty="0"/>
              <a:t>further </a:t>
            </a:r>
            <a:r>
              <a:rPr lang="en-US" dirty="0"/>
              <a:t>Approaches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5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Possibilites of implementation of Superpixels inside    </a:t>
            </a:r>
            <a:br>
              <a:rPr lang="de-DE" altLang="en-US" sz="2000" dirty="0">
                <a:sym typeface="+mn-ea"/>
              </a:rPr>
            </a:br>
            <a:r>
              <a:rPr lang="de-DE" altLang="en-US" sz="2000" dirty="0">
                <a:sym typeface="+mn-ea"/>
              </a:rPr>
              <a:t>     the net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64782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894080" y="242506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/>
          <p:nvPr/>
        </p:nvCxnSpPr>
        <p:spPr>
          <a:xfrm>
            <a:off x="1831975" y="273748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342515" y="215011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799715" y="247904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342515" y="275526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070475" y="246888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599940" y="273685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70700" y="275526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760" y="2425065"/>
            <a:ext cx="934085" cy="611505"/>
          </a:xfrm>
          <a:prstGeom prst="rect">
            <a:avLst/>
          </a:prstGeom>
        </p:spPr>
      </p:pic>
      <p:cxnSp>
        <p:nvCxnSpPr>
          <p:cNvPr id="27" name="Shape 694"/>
          <p:cNvCxnSpPr>
            <a:endCxn id="26" idx="1"/>
          </p:cNvCxnSpPr>
          <p:nvPr/>
        </p:nvCxnSpPr>
        <p:spPr>
          <a:xfrm flipV="1">
            <a:off x="7111365" y="280289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685800" y="31184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8" name="Shape 723"/>
          <p:cNvSpPr txBox="1"/>
          <p:nvPr/>
        </p:nvSpPr>
        <p:spPr>
          <a:xfrm>
            <a:off x="7505065" y="304673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28" grpId="0"/>
      <p:bldP spid="28" grpId="1"/>
      <p:bldP spid="28" grpId="2"/>
      <p:bldP spid="14" grpId="0" bldLvl="0" animBg="1"/>
      <p:bldP spid="15" grpId="0" bldLvl="0" animBg="1"/>
      <p:bldP spid="21" grpId="0" bldLvl="0" animBg="1"/>
      <p:bldP spid="43" grpId="3"/>
      <p:bldP spid="28" grpId="3"/>
      <p:bldP spid="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26985" y="507619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475" y="4170045"/>
            <a:ext cx="1101090" cy="9931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41820" y="519938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r>
              <a:rPr lang="de-DE" dirty="0">
                <a:solidFill>
                  <a:schemeClr val="tx1"/>
                </a:solidFill>
              </a:rPr>
              <a:t>/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0" grpId="1"/>
      <p:bldP spid="1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2576" y="4866640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change input channels 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(3-CH)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Superpixel &amp; RGB (4-Ch)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&amp; Normal (6-Ch)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10557</Words>
  <Application>WPS Presentation</Application>
  <PresentationFormat>Bildschirmpräsentation (4:3)</PresentationFormat>
  <Paragraphs>637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3.  Improvements      Basic II: Normal Computation</vt:lpstr>
      <vt:lpstr>3.  Improvements      Improvement normals with Superpixel</vt:lpstr>
      <vt:lpstr>Superpixel in Loss Function </vt:lpstr>
      <vt:lpstr>Superpixel in Loss Function </vt:lpstr>
      <vt:lpstr>Superpixel in Loss Function </vt:lpstr>
      <vt:lpstr>Superpixel in Loss Function </vt:lpstr>
      <vt:lpstr>Normals in Loss Function </vt:lpstr>
      <vt:lpstr>Architecture LOSS: Digging Into Self-Supervised Monocular Depth Estimation [1]</vt:lpstr>
      <vt:lpstr>Architecture Detail View: Digging deeper into Monocular View [1]</vt:lpstr>
      <vt:lpstr>Architecture Implementations Introducing N2D Block</vt:lpstr>
      <vt:lpstr>Architecture New Input: RGB </vt:lpstr>
      <vt:lpstr>Architecture New Input: RGB | Superpixel </vt:lpstr>
      <vt:lpstr>4. Results     All Approaches</vt:lpstr>
      <vt:lpstr>4. Results     Focus on three significant approaches </vt:lpstr>
      <vt:lpstr>4. Results     DemoI Compare Results</vt:lpstr>
      <vt:lpstr>4. Results     Demo I</vt:lpstr>
      <vt:lpstr>5. Forecast and further approaches     Possibilites of implementation of Superpixels inside          the net</vt:lpstr>
      <vt:lpstr>6. Review</vt:lpstr>
      <vt:lpstr>Literature</vt:lpstr>
      <vt:lpstr>7. Backup Slides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129</cp:revision>
  <dcterms:created xsi:type="dcterms:W3CDTF">2020-02-10T15:30:49Z</dcterms:created>
  <dcterms:modified xsi:type="dcterms:W3CDTF">2020-02-10T15:30:49Z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